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8" r:id="rId2"/>
    <p:sldId id="263" r:id="rId3"/>
    <p:sldId id="265" r:id="rId4"/>
    <p:sldId id="266" r:id="rId5"/>
    <p:sldId id="267" r:id="rId6"/>
    <p:sldId id="261" r:id="rId7"/>
    <p:sldId id="259"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A9FB9-7561-44AB-91E8-0BE07BC0F7B9}"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9BFB1-7186-41AE-B26B-D85E304CDFBD}" type="slidenum">
              <a:rPr lang="en-US" smtClean="0"/>
              <a:t>‹#›</a:t>
            </a:fld>
            <a:endParaRPr lang="en-US"/>
          </a:p>
        </p:txBody>
      </p:sp>
    </p:spTree>
    <p:extLst>
      <p:ext uri="{BB962C8B-B14F-4D97-AF65-F5344CB8AC3E}">
        <p14:creationId xmlns:p14="http://schemas.microsoft.com/office/powerpoint/2010/main" val="391137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this really mean is:</a:t>
            </a:r>
            <a:r>
              <a:rPr lang="en-US" baseline="0" dirty="0" smtClean="0"/>
              <a:t> How do we move from recognizing and reporting abuse to prevent it before it ever begins.  </a:t>
            </a:r>
            <a:endParaRPr lang="en-US" dirty="0"/>
          </a:p>
        </p:txBody>
      </p:sp>
      <p:sp>
        <p:nvSpPr>
          <p:cNvPr id="4" name="Slide Number Placeholder 3"/>
          <p:cNvSpPr>
            <a:spLocks noGrp="1"/>
          </p:cNvSpPr>
          <p:nvPr>
            <p:ph type="sldNum" sz="quarter" idx="10"/>
          </p:nvPr>
        </p:nvSpPr>
        <p:spPr/>
        <p:txBody>
          <a:bodyPr/>
          <a:lstStyle/>
          <a:p>
            <a:fld id="{91774589-E698-4BEB-89D5-049BFF1A0C8D}"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All local campaigns using materials</a:t>
            </a:r>
            <a:r>
              <a:rPr lang="en-US" baseline="0" dirty="0" smtClean="0"/>
              <a:t> provided by PCA Florida must use the Pinwheels for Prevention campaign name.  Our director of communications is available to assist local organizations in rebranding existing campaigns to make a smooth transition to P4P without loss of campaign momentum.</a:t>
            </a:r>
          </a:p>
          <a:p>
            <a:pPr marL="228600" indent="-228600">
              <a:buAutoNum type="arabicPeriod"/>
            </a:pPr>
            <a:r>
              <a:rPr lang="en-US" baseline="0" dirty="0" smtClean="0"/>
              <a:t>The official campaign logo must be used in any graphic depictions of P4P.  Creative interpretations, use of the logo in colors other than those identified in the graphic standards, or use of other pinwheel depictions in relations to the P4P campaign is not permitted.  P4P logo files can be provided if needed.</a:t>
            </a:r>
          </a:p>
          <a:p>
            <a:pPr marL="228600" indent="-228600">
              <a:buAutoNum type="arabicPeriod"/>
            </a:pPr>
            <a:r>
              <a:rPr lang="en-US" baseline="0" dirty="0" smtClean="0"/>
              <a:t>While the story of prevention will vary from one community to the next, campaign organizers are expected to deliver messages that are consistent with the research on furthering the message of child abuse prevention provided by Frameworks. </a:t>
            </a:r>
          </a:p>
          <a:p>
            <a:pPr marL="228600" indent="-228600">
              <a:buAutoNum type="arabicPeriod"/>
            </a:pPr>
            <a:r>
              <a:rPr lang="en-US" baseline="0" dirty="0" smtClean="0"/>
              <a:t>Purchase or use of pinwheels is not a requirement; however, organizers wishing to use pinwheels for their campaign events must use the official national pinwheel. </a:t>
            </a:r>
            <a:endParaRPr lang="en-US" dirty="0"/>
          </a:p>
        </p:txBody>
      </p:sp>
      <p:sp>
        <p:nvSpPr>
          <p:cNvPr id="4" name="Slide Number Placeholder 3"/>
          <p:cNvSpPr>
            <a:spLocks noGrp="1"/>
          </p:cNvSpPr>
          <p:nvPr>
            <p:ph type="sldNum" sz="quarter" idx="10"/>
          </p:nvPr>
        </p:nvSpPr>
        <p:spPr/>
        <p:txBody>
          <a:bodyPr/>
          <a:lstStyle/>
          <a:p>
            <a:fld id="{91774589-E698-4BEB-89D5-049BFF1A0C8D}"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baseline="0" dirty="0" smtClean="0"/>
              <a:t>There is nothing wrong with statistics, but if you do not look behind them, they can become a meaningless embellishment. If someone asks for specific numbers, use “social math” to make the numbers more meaningful to the audience.  For example, instead of saying your program served 1000 children last year, you could say your program served one of every three kids in the community or the equivalent of all the students at one local elementary school. </a:t>
            </a:r>
          </a:p>
          <a:p>
            <a:pPr marL="228600" indent="-228600">
              <a:buAutoNum type="arabicPeriod"/>
            </a:pPr>
            <a:r>
              <a:rPr lang="en-US" baseline="0" dirty="0" smtClean="0"/>
              <a:t>Your audience realizes child abuse and neglect is a big problem and feels helpless to make a difference.  By featuring compelling stories of people who have found ways to make a difference, you empower your audience to take action and make a difference in their own families and communities. </a:t>
            </a:r>
          </a:p>
          <a:p>
            <a:pPr marL="228600" indent="-228600">
              <a:buAutoNum type="arabicPeriod"/>
            </a:pPr>
            <a:r>
              <a:rPr lang="en-US" baseline="0" dirty="0" smtClean="0"/>
              <a:t>Talk about the community and how it can support children and families in need to succeed and common situations that can lead to abuse and neglect in the community (skyrocketing unemployment, the growing number of homeless families, lack of affordable quality child care, lack of mental health services, underfunded schools, libraries and parks etc.)</a:t>
            </a:r>
          </a:p>
          <a:p>
            <a:pPr marL="228600" indent="-228600">
              <a:buAutoNum type="arabicPeriod"/>
            </a:pPr>
            <a:r>
              <a:rPr lang="en-US" baseline="0" dirty="0" smtClean="0"/>
              <a:t>Child development is a foundation for community development and economic development as our children are the foundation for the future of our society.  Child abuse damages the developing brain and leads to learning and behavioral problems as well as increased risk for long-term physical and mental illness.  Effective child development efforts (such as home visiting, treatment for maternal depression, SBS awareness, healthy sexual development and bullying prevention programs etc.) lay a strong foundation for a child’s successful growth and development while reducing the long-term costs to society (crime, the cycle of abuse, health care, poor education, lost productivity etc.) </a:t>
            </a:r>
          </a:p>
          <a:p>
            <a:pPr marL="228600" indent="-228600">
              <a:buAutoNum type="arabicPeriod"/>
            </a:pPr>
            <a:r>
              <a:rPr lang="en-US" baseline="0" dirty="0" smtClean="0"/>
              <a:t>Ask businesses, schools, religious and civic organizations, early learning providers, parents, media outlets and others to participate in specific ways like making donations, organizing volunteer activities, distributing materials to parents etc. </a:t>
            </a:r>
          </a:p>
          <a:p>
            <a:pPr marL="228600" indent="-228600">
              <a:buAutoNum type="arabicPeriod"/>
            </a:pPr>
            <a:r>
              <a:rPr lang="en-US" baseline="0" dirty="0" smtClean="0"/>
              <a:t>Pinwheels can be used to represent the # of healthy births in your community during a period of time, the # of children entering Kindergarten at a local school, the # of children or families served a by a local program, etc.  The pinwheels can also be associated with a  more general message of support for the prevention of child abuse and neglect.  The pinwheels should never be used to illustrate the # of children injured or killed from child abuse and neglect or the # of reported cases of abuse and neglect. </a:t>
            </a:r>
            <a:endParaRPr lang="en-US" dirty="0"/>
          </a:p>
        </p:txBody>
      </p:sp>
      <p:sp>
        <p:nvSpPr>
          <p:cNvPr id="4" name="Slide Number Placeholder 3"/>
          <p:cNvSpPr>
            <a:spLocks noGrp="1"/>
          </p:cNvSpPr>
          <p:nvPr>
            <p:ph type="sldNum" sz="quarter" idx="10"/>
          </p:nvPr>
        </p:nvSpPr>
        <p:spPr/>
        <p:txBody>
          <a:bodyPr/>
          <a:lstStyle/>
          <a:p>
            <a:fld id="{91774589-E698-4BEB-89D5-049BFF1A0C8D}"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Our office receives</a:t>
            </a:r>
            <a:r>
              <a:rPr lang="en-US" baseline="0" dirty="0" smtClean="0"/>
              <a:t> many inquiries regarding local events taking place throughout Florida in recognition of Child Abuse Prevention Month. Posting your local event to our website allows us to easily share information with volunteers and community members. Please use the form located on the OPFF’s website under this link. </a:t>
            </a:r>
          </a:p>
          <a:p>
            <a:pPr marL="228600" indent="-228600">
              <a:buAutoNum type="arabicPeriod"/>
            </a:pPr>
            <a:r>
              <a:rPr lang="en-US" baseline="0" dirty="0" smtClean="0"/>
              <a:t>Working with the media is a great way to inform your community about your campaign to prevent CAN.  News media generally publicize community events free of charge through their community calendars.  As you prepare to launch your local campaign, it is important that you identify a campaign spokesperson; someone who is familiar with your local prevention efforts and has experience working with the media would be ideal.  Identifying a key campaign contact for the media ensures both good media relations and consistent delivery of key campaign messages. We can provide a contact list for Florida media outlets if needed.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1774589-E698-4BEB-89D5-049BFF1A0C8D}"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306086-09CA-490B-AD21-4209B345741F}"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70E6A-2CF1-449F-B45D-9CF981013D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06086-09CA-490B-AD21-4209B345741F}"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70E6A-2CF1-449F-B45D-9CF981013D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C306086-09CA-490B-AD21-4209B345741F}"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70E6A-2CF1-449F-B45D-9CF981013D9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06086-09CA-490B-AD21-4209B345741F}"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70E6A-2CF1-449F-B45D-9CF981013D9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06086-09CA-490B-AD21-4209B345741F}"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70E6A-2CF1-449F-B45D-9CF981013D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306086-09CA-490B-AD21-4209B345741F}"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70E6A-2CF1-449F-B45D-9CF981013D9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306086-09CA-490B-AD21-4209B345741F}"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70E6A-2CF1-449F-B45D-9CF981013D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06086-09CA-490B-AD21-4209B345741F}"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70E6A-2CF1-449F-B45D-9CF981013D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C306086-09CA-490B-AD21-4209B345741F}"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70E6A-2CF1-449F-B45D-9CF981013D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C306086-09CA-490B-AD21-4209B345741F}"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70E6A-2CF1-449F-B45D-9CF981013D9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06086-09CA-490B-AD21-4209B345741F}"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70E6A-2CF1-449F-B45D-9CF981013D9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C306086-09CA-490B-AD21-4209B345741F}" type="datetimeFigureOut">
              <a:rPr lang="en-US" smtClean="0"/>
              <a:t>2/5/2019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2470E6A-2CF1-449F-B45D-9CF981013D9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unce.org/CAP_toolki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ounce.org/capevents.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jhartshorne@ounce.org" TargetMode="External"/><Relationship Id="rId2" Type="http://schemas.openxmlformats.org/officeDocument/2006/relationships/hyperlink" Target="mailto:clolley@ounce.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fontScale="90000"/>
          </a:bodyPr>
          <a:lstStyle/>
          <a:p>
            <a:r>
              <a:rPr lang="en-US" b="1" dirty="0" smtClean="0">
                <a:solidFill>
                  <a:schemeClr val="bg2">
                    <a:lumMod val="10000"/>
                  </a:schemeClr>
                </a:solidFill>
              </a:rPr>
              <a:t/>
            </a:r>
            <a:br>
              <a:rPr lang="en-US" b="1" dirty="0" smtClean="0">
                <a:solidFill>
                  <a:schemeClr val="bg2">
                    <a:lumMod val="10000"/>
                  </a:schemeClr>
                </a:solidFill>
              </a:rPr>
            </a:br>
            <a:r>
              <a:rPr lang="en-US" b="1" dirty="0" smtClean="0">
                <a:solidFill>
                  <a:schemeClr val="bg2">
                    <a:lumMod val="10000"/>
                  </a:schemeClr>
                </a:solidFill>
              </a:rPr>
              <a:t>2019 </a:t>
            </a:r>
            <a:r>
              <a:rPr lang="en-US" b="1" dirty="0" smtClean="0">
                <a:solidFill>
                  <a:schemeClr val="bg2">
                    <a:lumMod val="10000"/>
                  </a:schemeClr>
                </a:solidFill>
              </a:rPr>
              <a:t>CAP Month Planning Call</a:t>
            </a:r>
            <a:br>
              <a:rPr lang="en-US" b="1" dirty="0" smtClean="0">
                <a:solidFill>
                  <a:schemeClr val="bg2">
                    <a:lumMod val="10000"/>
                  </a:schemeClr>
                </a:solidFill>
              </a:rPr>
            </a:br>
            <a:r>
              <a:rPr lang="en-US" sz="4000" b="1" i="1" dirty="0" smtClean="0">
                <a:solidFill>
                  <a:schemeClr val="bg2">
                    <a:lumMod val="10000"/>
                  </a:schemeClr>
                </a:solidFill>
              </a:rPr>
              <a:t> </a:t>
            </a:r>
            <a:r>
              <a:rPr lang="en-US" sz="4000" b="1" i="1" dirty="0" smtClean="0">
                <a:solidFill>
                  <a:schemeClr val="bg2">
                    <a:lumMod val="10000"/>
                  </a:schemeClr>
                </a:solidFill>
              </a:rPr>
              <a:t>#</a:t>
            </a:r>
            <a:r>
              <a:rPr lang="en-US" sz="4000" b="1" i="1" dirty="0" err="1" smtClean="0">
                <a:solidFill>
                  <a:schemeClr val="bg2">
                    <a:lumMod val="10000"/>
                  </a:schemeClr>
                </a:solidFill>
              </a:rPr>
              <a:t>CAPmonth</a:t>
            </a:r>
            <a:r>
              <a:rPr lang="en-US" sz="4000" b="1" i="1" dirty="0" smtClean="0">
                <a:solidFill>
                  <a:schemeClr val="bg2">
                    <a:lumMod val="10000"/>
                  </a:schemeClr>
                </a:solidFill>
              </a:rPr>
              <a:t>   </a:t>
            </a:r>
            <a:r>
              <a:rPr lang="en-US" sz="4000" b="1" i="1" dirty="0" smtClean="0">
                <a:solidFill>
                  <a:schemeClr val="bg2">
                    <a:lumMod val="10000"/>
                  </a:schemeClr>
                </a:solidFill>
              </a:rPr>
              <a:t>#Greatchildhoods  </a:t>
            </a:r>
            <a:r>
              <a:rPr lang="en-US" sz="2800" b="1" i="1" dirty="0" smtClean="0">
                <a:solidFill>
                  <a:schemeClr val="accent6">
                    <a:lumMod val="20000"/>
                    <a:lumOff val="80000"/>
                  </a:schemeClr>
                </a:solidFill>
              </a:rPr>
              <a:t/>
            </a:r>
            <a:br>
              <a:rPr lang="en-US" sz="2800" b="1" i="1" dirty="0" smtClean="0">
                <a:solidFill>
                  <a:schemeClr val="accent6">
                    <a:lumMod val="20000"/>
                    <a:lumOff val="80000"/>
                  </a:schemeClr>
                </a:solidFill>
              </a:rPr>
            </a:br>
            <a:endParaRPr lang="en-US" sz="1800" dirty="0">
              <a:solidFill>
                <a:schemeClr val="accent6">
                  <a:lumMod val="20000"/>
                  <a:lumOff val="8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1905000"/>
            <a:ext cx="2590799" cy="1717508"/>
          </a:xfrm>
          <a:prstGeom prst="rect">
            <a:avLst/>
          </a:prstGeom>
        </p:spPr>
      </p:pic>
      <p:sp>
        <p:nvSpPr>
          <p:cNvPr id="7" name="Content Placeholder 6"/>
          <p:cNvSpPr>
            <a:spLocks noGrp="1"/>
          </p:cNvSpPr>
          <p:nvPr>
            <p:ph idx="1"/>
          </p:nvPr>
        </p:nvSpPr>
        <p:spPr>
          <a:xfrm>
            <a:off x="723899" y="4191000"/>
            <a:ext cx="7696200" cy="1935162"/>
          </a:xfrm>
        </p:spPr>
        <p:txBody>
          <a:bodyPr/>
          <a:lstStyle/>
          <a:p>
            <a:pPr algn="ctr"/>
            <a:r>
              <a:rPr lang="en-US" dirty="0" smtClean="0"/>
              <a:t>Every Child Deserves to grow up feeling safe and Loved!  </a:t>
            </a:r>
            <a:endParaRPr lang="en-US" dirty="0"/>
          </a:p>
        </p:txBody>
      </p:sp>
    </p:spTree>
    <p:extLst>
      <p:ext uri="{BB962C8B-B14F-4D97-AF65-F5344CB8AC3E}">
        <p14:creationId xmlns:p14="http://schemas.microsoft.com/office/powerpoint/2010/main" val="11699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143000"/>
          </a:xfrm>
        </p:spPr>
        <p:txBody>
          <a:bodyPr>
            <a:normAutofit/>
          </a:bodyPr>
          <a:lstStyle/>
          <a:p>
            <a:r>
              <a:rPr lang="en-US" dirty="0" smtClean="0"/>
              <a:t>Frameworks' Recommendations</a:t>
            </a:r>
            <a:endParaRPr lang="en-US" dirty="0"/>
          </a:p>
        </p:txBody>
      </p:sp>
      <p:sp>
        <p:nvSpPr>
          <p:cNvPr id="3" name="Content Placeholder 2"/>
          <p:cNvSpPr>
            <a:spLocks noGrp="1"/>
          </p:cNvSpPr>
          <p:nvPr>
            <p:ph idx="1"/>
          </p:nvPr>
        </p:nvSpPr>
        <p:spPr>
          <a:xfrm>
            <a:off x="304800" y="2667000"/>
            <a:ext cx="8686800" cy="3603096"/>
          </a:xfrm>
        </p:spPr>
        <p:txBody>
          <a:bodyPr>
            <a:noAutofit/>
          </a:bodyPr>
          <a:lstStyle/>
          <a:p>
            <a:r>
              <a:rPr lang="en-US" sz="2800" b="1" dirty="0"/>
              <a:t>T</a:t>
            </a:r>
            <a:r>
              <a:rPr lang="en-US" sz="2800" b="1" dirty="0" smtClean="0"/>
              <a:t>he </a:t>
            </a:r>
            <a:r>
              <a:rPr lang="en-US" sz="2800" b="1" dirty="0"/>
              <a:t>strength of </a:t>
            </a:r>
            <a:r>
              <a:rPr lang="en-US" sz="2800" b="1" dirty="0" smtClean="0"/>
              <a:t>our NATIONAL </a:t>
            </a:r>
            <a:r>
              <a:rPr lang="en-US" sz="2800" b="1" dirty="0"/>
              <a:t>campaign lies in </a:t>
            </a:r>
            <a:r>
              <a:rPr lang="en-US" sz="2800" b="1" dirty="0" smtClean="0"/>
              <a:t>its consistent </a:t>
            </a:r>
            <a:r>
              <a:rPr lang="en-US" sz="2800" b="1" dirty="0"/>
              <a:t>use of a </a:t>
            </a:r>
            <a:r>
              <a:rPr lang="en-US" sz="2800" b="1" dirty="0" smtClean="0"/>
              <a:t>few core </a:t>
            </a:r>
            <a:r>
              <a:rPr lang="en-US" sz="2800" b="1" dirty="0"/>
              <a:t>elements. </a:t>
            </a:r>
            <a:endParaRPr lang="en-US" sz="2800" b="1" dirty="0" smtClean="0"/>
          </a:p>
          <a:p>
            <a:r>
              <a:rPr lang="en-US" sz="2800" b="1" dirty="0" smtClean="0"/>
              <a:t>National </a:t>
            </a:r>
            <a:r>
              <a:rPr lang="en-US" sz="2800" b="1" dirty="0"/>
              <a:t>consistency and local </a:t>
            </a:r>
            <a:r>
              <a:rPr lang="en-US" sz="2800" b="1" dirty="0" smtClean="0"/>
              <a:t>creative flexibility are key for our campaign to have MAXIMUM COLLECTIVE IMPACT!  </a:t>
            </a:r>
            <a:endParaRPr lang="en-US" sz="2800" b="1" dirty="0"/>
          </a:p>
          <a:p>
            <a:r>
              <a:rPr lang="en-US" sz="2800" b="1" dirty="0" smtClean="0"/>
              <a:t>Four </a:t>
            </a:r>
            <a:r>
              <a:rPr lang="en-US" sz="2800" b="1" dirty="0"/>
              <a:t>“must‐have” strategic elements that will lead to greater success with </a:t>
            </a:r>
            <a:r>
              <a:rPr lang="en-US" sz="2800" b="1" dirty="0" smtClean="0"/>
              <a:t>the campaign </a:t>
            </a:r>
            <a:r>
              <a:rPr lang="en-US" sz="2800" b="1" dirty="0"/>
              <a:t>for all partners:  </a:t>
            </a:r>
            <a:endParaRPr lang="en-US" sz="2800" dirty="0"/>
          </a:p>
        </p:txBody>
      </p:sp>
    </p:spTree>
    <p:extLst>
      <p:ext uri="{BB962C8B-B14F-4D97-AF65-F5344CB8AC3E}">
        <p14:creationId xmlns:p14="http://schemas.microsoft.com/office/powerpoint/2010/main" val="274597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(4) Core Campaign Elements</a:t>
            </a:r>
            <a:endParaRPr lang="en-US" dirty="0"/>
          </a:p>
        </p:txBody>
      </p:sp>
      <p:sp>
        <p:nvSpPr>
          <p:cNvPr id="3" name="Content Placeholder 2"/>
          <p:cNvSpPr>
            <a:spLocks noGrp="1"/>
          </p:cNvSpPr>
          <p:nvPr>
            <p:ph idx="1"/>
          </p:nvPr>
        </p:nvSpPr>
        <p:spPr>
          <a:xfrm>
            <a:off x="304800" y="2743200"/>
            <a:ext cx="8526780" cy="3145896"/>
          </a:xfrm>
        </p:spPr>
        <p:txBody>
          <a:bodyPr/>
          <a:lstStyle/>
          <a:p>
            <a:pPr marL="514350" indent="-514350">
              <a:buAutoNum type="arabicPeriod"/>
            </a:pPr>
            <a:r>
              <a:rPr lang="en-US" b="1" dirty="0" smtClean="0"/>
              <a:t>Consistent use of </a:t>
            </a:r>
            <a:r>
              <a:rPr lang="en-US" b="1" dirty="0" smtClean="0"/>
              <a:t>“Pinwheels </a:t>
            </a:r>
            <a:r>
              <a:rPr lang="en-US" b="1" dirty="0" smtClean="0"/>
              <a:t>for </a:t>
            </a:r>
            <a:r>
              <a:rPr lang="en-US" b="1" dirty="0" smtClean="0"/>
              <a:t>Prevention” name </a:t>
            </a:r>
          </a:p>
          <a:p>
            <a:pPr marL="514350" indent="-514350">
              <a:buAutoNum type="arabicPeriod"/>
            </a:pPr>
            <a:r>
              <a:rPr lang="en-US" b="1" dirty="0" smtClean="0"/>
              <a:t>Consistent </a:t>
            </a:r>
            <a:r>
              <a:rPr lang="en-US" b="1" dirty="0" smtClean="0"/>
              <a:t>use of the official Pinwheels for Prevention </a:t>
            </a:r>
            <a:r>
              <a:rPr lang="en-US" b="1" dirty="0" smtClean="0"/>
              <a:t>logo</a:t>
            </a:r>
            <a:endParaRPr lang="en-US" b="1" dirty="0" smtClean="0"/>
          </a:p>
          <a:p>
            <a:pPr marL="514350" indent="-514350">
              <a:buAutoNum type="arabicPeriod"/>
            </a:pPr>
            <a:r>
              <a:rPr lang="en-US" b="1" dirty="0" smtClean="0"/>
              <a:t>Consistent use of campaign messaging</a:t>
            </a:r>
          </a:p>
          <a:p>
            <a:pPr marL="514350" indent="-514350">
              <a:buAutoNum type="arabicPeriod"/>
            </a:pPr>
            <a:r>
              <a:rPr lang="en-US" b="1" dirty="0" smtClean="0"/>
              <a:t>Use of the national pinwheel</a:t>
            </a:r>
            <a:endParaRPr lang="en-US" b="1" dirty="0"/>
          </a:p>
        </p:txBody>
      </p:sp>
      <p:pic>
        <p:nvPicPr>
          <p:cNvPr id="7" name="Picture 3" descr="K:\Communications\Logos\PSU unit logos\PCA FL Logos 2015\PfP Logo_FL_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724400"/>
            <a:ext cx="2811780" cy="186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5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Sample Campaign Messages</a:t>
            </a:r>
            <a:endParaRPr lang="en-US" dirty="0"/>
          </a:p>
        </p:txBody>
      </p:sp>
      <p:sp>
        <p:nvSpPr>
          <p:cNvPr id="3" name="Content Placeholder 2"/>
          <p:cNvSpPr>
            <a:spLocks noGrp="1"/>
          </p:cNvSpPr>
          <p:nvPr>
            <p:ph idx="1"/>
          </p:nvPr>
        </p:nvSpPr>
        <p:spPr>
          <a:xfrm>
            <a:off x="152400" y="2514600"/>
            <a:ext cx="8229600" cy="4008120"/>
          </a:xfrm>
        </p:spPr>
        <p:txBody>
          <a:bodyPr>
            <a:noAutofit/>
          </a:bodyPr>
          <a:lstStyle/>
          <a:p>
            <a:pPr marL="514350" indent="-514350">
              <a:buAutoNum type="arabicPeriod"/>
            </a:pPr>
            <a:r>
              <a:rPr lang="en-US" sz="1800" dirty="0"/>
              <a:t>U</a:t>
            </a:r>
            <a:r>
              <a:rPr lang="en-US" sz="1800" dirty="0" smtClean="0"/>
              <a:t>se </a:t>
            </a:r>
            <a:r>
              <a:rPr lang="en-US" sz="1800" dirty="0"/>
              <a:t>“social math” </a:t>
            </a:r>
            <a:r>
              <a:rPr lang="en-US" sz="1800" dirty="0" smtClean="0"/>
              <a:t>instead </a:t>
            </a:r>
            <a:r>
              <a:rPr lang="en-US" sz="1800" dirty="0"/>
              <a:t>of saying your program served </a:t>
            </a:r>
            <a:r>
              <a:rPr lang="en-US" sz="1800" dirty="0" smtClean="0"/>
              <a:t>2000 </a:t>
            </a:r>
            <a:r>
              <a:rPr lang="en-US" sz="1800" dirty="0"/>
              <a:t>children last year, you could say </a:t>
            </a:r>
            <a:r>
              <a:rPr lang="en-US" sz="1800" dirty="0" smtClean="0"/>
              <a:t>“…that’s enough to fill 27 school buses!”</a:t>
            </a:r>
          </a:p>
          <a:p>
            <a:pPr marL="514350" indent="-514350">
              <a:buFont typeface="Symbol" pitchFamily="18" charset="2"/>
              <a:buAutoNum type="arabicPeriod"/>
            </a:pPr>
            <a:r>
              <a:rPr lang="en-US" sz="1800" dirty="0" smtClean="0"/>
              <a:t>Feature </a:t>
            </a:r>
            <a:r>
              <a:rPr lang="en-US" sz="1800" dirty="0" smtClean="0"/>
              <a:t>local </a:t>
            </a:r>
            <a:r>
              <a:rPr lang="en-US" sz="1800" dirty="0"/>
              <a:t>stories of people who have found ways to make a </a:t>
            </a:r>
            <a:r>
              <a:rPr lang="en-US" sz="1800" dirty="0" smtClean="0"/>
              <a:t>difference. </a:t>
            </a:r>
            <a:endParaRPr lang="en-US" sz="1800" dirty="0"/>
          </a:p>
          <a:p>
            <a:pPr marL="514350" indent="-514350">
              <a:buFont typeface="Symbol" pitchFamily="18" charset="2"/>
              <a:buAutoNum type="arabicPeriod"/>
            </a:pPr>
            <a:r>
              <a:rPr lang="en-US" sz="1800" dirty="0" smtClean="0"/>
              <a:t>Talk about the importance of healthy child development and </a:t>
            </a:r>
            <a:r>
              <a:rPr lang="en-US" sz="1800" dirty="0"/>
              <a:t>the important role of businesses as partners in assuring safe, stable, nurturing relationships and environments in the home, community, and workplace. </a:t>
            </a:r>
            <a:endParaRPr lang="en-US" sz="1800" dirty="0" smtClean="0"/>
          </a:p>
          <a:p>
            <a:pPr marL="514350" indent="-514350">
              <a:buAutoNum type="arabicPeriod"/>
            </a:pPr>
            <a:r>
              <a:rPr lang="en-US" sz="1800" dirty="0" smtClean="0"/>
              <a:t>Give specific examples of actions individuals, businesses and </a:t>
            </a:r>
            <a:r>
              <a:rPr lang="en-US" sz="1800" dirty="0" smtClean="0"/>
              <a:t>others </a:t>
            </a:r>
            <a:r>
              <a:rPr lang="en-US" sz="1800" dirty="0" smtClean="0"/>
              <a:t>can take to prevent abuse/neglect </a:t>
            </a:r>
            <a:r>
              <a:rPr lang="en-US" sz="1400" b="1" i="1" dirty="0" smtClean="0"/>
              <a:t>(See 10 Things you can do to prevent Abuse/Neglect at PCAF)*</a:t>
            </a:r>
          </a:p>
          <a:p>
            <a:pPr marL="514350" indent="-514350">
              <a:buAutoNum type="arabicPeriod"/>
            </a:pPr>
            <a:r>
              <a:rPr lang="en-US" sz="1800" dirty="0" smtClean="0"/>
              <a:t>Equate pinwheels with positive messages of ensuring nurturing relationships and healthy home environments.  </a:t>
            </a:r>
            <a:endParaRPr lang="en-US" sz="1800" dirty="0"/>
          </a:p>
        </p:txBody>
      </p:sp>
    </p:spTree>
    <p:extLst>
      <p:ext uri="{BB962C8B-B14F-4D97-AF65-F5344CB8AC3E}">
        <p14:creationId xmlns:p14="http://schemas.microsoft.com/office/powerpoint/2010/main" val="403591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How to: Spread the Word </a:t>
            </a:r>
            <a:endParaRPr lang="en-US" dirty="0"/>
          </a:p>
        </p:txBody>
      </p:sp>
      <p:sp>
        <p:nvSpPr>
          <p:cNvPr id="3" name="Content Placeholder 2"/>
          <p:cNvSpPr>
            <a:spLocks noGrp="1"/>
          </p:cNvSpPr>
          <p:nvPr>
            <p:ph idx="1"/>
          </p:nvPr>
        </p:nvSpPr>
        <p:spPr>
          <a:xfrm>
            <a:off x="381000" y="2286000"/>
            <a:ext cx="8229600" cy="4389120"/>
          </a:xfrm>
        </p:spPr>
        <p:txBody>
          <a:bodyPr>
            <a:normAutofit/>
          </a:bodyPr>
          <a:lstStyle/>
          <a:p>
            <a:pPr>
              <a:buNone/>
            </a:pPr>
            <a:r>
              <a:rPr lang="en-US" dirty="0" smtClean="0"/>
              <a:t>Please see the “Toolkit” </a:t>
            </a:r>
            <a:r>
              <a:rPr lang="en-US" dirty="0">
                <a:hlinkClick r:id="rId3"/>
              </a:rPr>
              <a:t>https://</a:t>
            </a:r>
            <a:r>
              <a:rPr lang="en-US" dirty="0" smtClean="0">
                <a:hlinkClick r:id="rId3"/>
              </a:rPr>
              <a:t>www.ounce.org/CAP_toolkit.html</a:t>
            </a:r>
            <a:r>
              <a:rPr lang="en-US" dirty="0" smtClean="0"/>
              <a:t> for </a:t>
            </a:r>
            <a:r>
              <a:rPr lang="en-US" dirty="0" smtClean="0"/>
              <a:t>examples:</a:t>
            </a:r>
          </a:p>
          <a:p>
            <a:pPr>
              <a:buNone/>
            </a:pPr>
            <a:r>
              <a:rPr lang="en-US" dirty="0"/>
              <a:t>1</a:t>
            </a:r>
            <a:r>
              <a:rPr lang="en-US" dirty="0" smtClean="0"/>
              <a:t>. Media</a:t>
            </a:r>
          </a:p>
          <a:p>
            <a:pPr>
              <a:buFont typeface="Wingdings" pitchFamily="2" charset="2"/>
              <a:buChar char="Ø"/>
            </a:pPr>
            <a:r>
              <a:rPr lang="en-US" dirty="0" smtClean="0"/>
              <a:t>      Sample Press Release (See Toolkit Above)</a:t>
            </a:r>
          </a:p>
          <a:p>
            <a:pPr>
              <a:buFont typeface="Wingdings" pitchFamily="2" charset="2"/>
              <a:buChar char="Ø"/>
            </a:pPr>
            <a:r>
              <a:rPr lang="en-US" dirty="0"/>
              <a:t> </a:t>
            </a:r>
            <a:r>
              <a:rPr lang="en-US" dirty="0" smtClean="0"/>
              <a:t>     Sample </a:t>
            </a:r>
            <a:r>
              <a:rPr lang="en-US" dirty="0"/>
              <a:t>Proclamation </a:t>
            </a:r>
            <a:endParaRPr lang="en-US" dirty="0" smtClean="0"/>
          </a:p>
          <a:p>
            <a:pPr>
              <a:buFont typeface="Wingdings" pitchFamily="2" charset="2"/>
              <a:buChar char="Ø"/>
            </a:pPr>
            <a:r>
              <a:rPr lang="en-US" dirty="0" smtClean="0"/>
              <a:t>      Sample </a:t>
            </a:r>
            <a:r>
              <a:rPr lang="en-US" dirty="0"/>
              <a:t>Letter to the Editor</a:t>
            </a:r>
          </a:p>
          <a:p>
            <a:pPr>
              <a:buFont typeface="Wingdings" pitchFamily="2" charset="2"/>
              <a:buChar char="Ø"/>
            </a:pPr>
            <a:r>
              <a:rPr lang="en-US" dirty="0"/>
              <a:t>      Opinion </a:t>
            </a:r>
            <a:r>
              <a:rPr lang="en-US" dirty="0" smtClean="0"/>
              <a:t>Editorial</a:t>
            </a:r>
          </a:p>
          <a:p>
            <a:pPr marL="0" indent="0">
              <a:buNone/>
            </a:pPr>
            <a:r>
              <a:rPr lang="en-US" dirty="0" smtClean="0"/>
              <a:t>Social </a:t>
            </a:r>
            <a:r>
              <a:rPr lang="en-US" dirty="0" smtClean="0"/>
              <a:t>Media</a:t>
            </a:r>
            <a:r>
              <a:rPr lang="en-US" sz="1700" dirty="0"/>
              <a:t> </a:t>
            </a:r>
            <a:r>
              <a:rPr lang="en-US" sz="1700" dirty="0" smtClean="0"/>
              <a:t>- Download the High Res Zip File to get all the social media images here</a:t>
            </a:r>
            <a:r>
              <a:rPr lang="en-US" sz="1700" dirty="0"/>
              <a:t>: </a:t>
            </a:r>
            <a:r>
              <a:rPr lang="en-US" sz="1700" dirty="0">
                <a:hlinkClick r:id="rId3"/>
              </a:rPr>
              <a:t>https://</a:t>
            </a:r>
            <a:r>
              <a:rPr lang="en-US" sz="1700" dirty="0" smtClean="0">
                <a:hlinkClick r:id="rId3"/>
              </a:rPr>
              <a:t>www.ounce.org/CAP_toolkit.html</a:t>
            </a:r>
            <a:r>
              <a:rPr lang="en-US" sz="1700" dirty="0" smtClean="0"/>
              <a:t> </a:t>
            </a:r>
            <a:endParaRPr lang="en-US" dirty="0" smtClean="0"/>
          </a:p>
        </p:txBody>
      </p:sp>
    </p:spTree>
    <p:extLst>
      <p:ext uri="{BB962C8B-B14F-4D97-AF65-F5344CB8AC3E}">
        <p14:creationId xmlns:p14="http://schemas.microsoft.com/office/powerpoint/2010/main" val="33189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610600" cy="3810000"/>
          </a:xfrm>
        </p:spPr>
        <p:txBody>
          <a:bodyPr>
            <a:normAutofit/>
          </a:bodyPr>
          <a:lstStyle/>
          <a:p>
            <a:r>
              <a:rPr lang="en-US" dirty="0"/>
              <a:t>Florida will continue our “Pinwheels for Prevention Tour” in addition to partnerships focusing on raising awareness through highly visible campaign events</a:t>
            </a:r>
            <a:r>
              <a:rPr lang="en-US" dirty="0" smtClean="0"/>
              <a:t>.</a:t>
            </a:r>
          </a:p>
          <a:p>
            <a:r>
              <a:rPr lang="en-US" b="1" dirty="0" smtClean="0"/>
              <a:t>Hashtags </a:t>
            </a:r>
            <a:r>
              <a:rPr lang="en-US" b="1" dirty="0" smtClean="0"/>
              <a:t>for this year </a:t>
            </a:r>
            <a:endParaRPr lang="en-US" b="1" dirty="0" smtClean="0"/>
          </a:p>
          <a:p>
            <a:r>
              <a:rPr lang="en-US" dirty="0" smtClean="0"/>
              <a:t>#Greatchildhoods</a:t>
            </a:r>
          </a:p>
          <a:p>
            <a:r>
              <a:rPr lang="en-US" dirty="0" smtClean="0"/>
              <a:t>#</a:t>
            </a:r>
            <a:r>
              <a:rPr lang="en-US" dirty="0" err="1" smtClean="0"/>
              <a:t>Pinwheelsforprevention</a:t>
            </a:r>
            <a:endParaRPr lang="en-US" dirty="0" smtClean="0"/>
          </a:p>
          <a:p>
            <a:r>
              <a:rPr lang="en-US" dirty="0" smtClean="0"/>
              <a:t>#</a:t>
            </a:r>
            <a:r>
              <a:rPr lang="en-US" dirty="0" err="1" smtClean="0"/>
              <a:t>CAPmonth</a:t>
            </a:r>
            <a:endParaRPr lang="en-US" dirty="0" smtClean="0"/>
          </a:p>
          <a:p>
            <a:r>
              <a:rPr lang="en-US" dirty="0" smtClean="0"/>
              <a:t>#</a:t>
            </a:r>
            <a:r>
              <a:rPr lang="en-US" dirty="0" err="1" smtClean="0"/>
              <a:t>wearblue</a:t>
            </a:r>
            <a:endParaRPr lang="en-US" dirty="0"/>
          </a:p>
          <a:p>
            <a:endParaRPr lang="en-US" dirty="0"/>
          </a:p>
        </p:txBody>
      </p:sp>
      <p:sp>
        <p:nvSpPr>
          <p:cNvPr id="3" name="Title 2"/>
          <p:cNvSpPr>
            <a:spLocks noGrp="1"/>
          </p:cNvSpPr>
          <p:nvPr>
            <p:ph type="title"/>
          </p:nvPr>
        </p:nvSpPr>
        <p:spPr/>
        <p:txBody>
          <a:bodyPr/>
          <a:lstStyle/>
          <a:p>
            <a:r>
              <a:rPr lang="en-US" dirty="0" smtClean="0"/>
              <a:t>Florida Focus</a:t>
            </a:r>
            <a:endParaRPr lang="en-US" dirty="0"/>
          </a:p>
        </p:txBody>
      </p:sp>
    </p:spTree>
    <p:extLst>
      <p:ext uri="{BB962C8B-B14F-4D97-AF65-F5344CB8AC3E}">
        <p14:creationId xmlns:p14="http://schemas.microsoft.com/office/powerpoint/2010/main" val="92825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7941733" cy="3352800"/>
          </a:xfrm>
        </p:spPr>
        <p:txBody>
          <a:bodyPr>
            <a:normAutofit/>
          </a:bodyPr>
          <a:lstStyle/>
          <a:p>
            <a:r>
              <a:rPr lang="en-US" dirty="0" smtClean="0"/>
              <a:t>Statewide Kickoff Event – TBA</a:t>
            </a:r>
          </a:p>
          <a:p>
            <a:r>
              <a:rPr lang="en-US" dirty="0" smtClean="0"/>
              <a:t>A few weekdays are still available for the 2019 </a:t>
            </a:r>
            <a:r>
              <a:rPr lang="en-US" dirty="0" smtClean="0"/>
              <a:t>Pinwheels for Prevention </a:t>
            </a:r>
            <a:r>
              <a:rPr lang="en-US" dirty="0" smtClean="0"/>
              <a:t>Tour!  </a:t>
            </a:r>
            <a:r>
              <a:rPr lang="en-US" sz="2100" dirty="0" smtClean="0">
                <a:solidFill>
                  <a:srgbClr val="FF0000"/>
                </a:solidFill>
              </a:rPr>
              <a:t>(Contact Chris for dates available.)</a:t>
            </a:r>
          </a:p>
          <a:p>
            <a:r>
              <a:rPr lang="en-US" dirty="0" smtClean="0"/>
              <a:t>See the complete list of Tour Stops at</a:t>
            </a:r>
            <a:r>
              <a:rPr lang="en-US" dirty="0"/>
              <a:t>: </a:t>
            </a:r>
            <a:r>
              <a:rPr lang="en-US" dirty="0">
                <a:hlinkClick r:id="rId2"/>
              </a:rPr>
              <a:t>https://</a:t>
            </a:r>
            <a:r>
              <a:rPr lang="en-US" dirty="0" smtClean="0">
                <a:hlinkClick r:id="rId2"/>
              </a:rPr>
              <a:t>www.ounce.org/capevents.asp</a:t>
            </a:r>
            <a:r>
              <a:rPr lang="en-US" dirty="0" smtClean="0"/>
              <a:t> </a:t>
            </a:r>
          </a:p>
          <a:p>
            <a:r>
              <a:rPr lang="en-US" dirty="0">
                <a:solidFill>
                  <a:srgbClr val="0070C0"/>
                </a:solidFill>
              </a:rPr>
              <a:t>Pinwheel Facebook Photo Contest: Prizes for Most Creative, </a:t>
            </a:r>
            <a:r>
              <a:rPr lang="en-US" dirty="0" smtClean="0">
                <a:solidFill>
                  <a:srgbClr val="0070C0"/>
                </a:solidFill>
              </a:rPr>
              <a:t>and </a:t>
            </a:r>
            <a:r>
              <a:rPr lang="en-US" dirty="0">
                <a:solidFill>
                  <a:srgbClr val="0070C0"/>
                </a:solidFill>
              </a:rPr>
              <a:t>Best Events in a large and small market!  Prizes will be awarded in May!   </a:t>
            </a:r>
          </a:p>
          <a:p>
            <a:endParaRPr lang="en-US" dirty="0" smtClean="0"/>
          </a:p>
          <a:p>
            <a:pPr marL="0" indent="0">
              <a:buNone/>
            </a:pPr>
            <a:endParaRPr lang="en-US" dirty="0" smtClean="0"/>
          </a:p>
          <a:p>
            <a:endParaRPr lang="en-US" dirty="0"/>
          </a:p>
        </p:txBody>
      </p:sp>
      <p:sp>
        <p:nvSpPr>
          <p:cNvPr id="2" name="Title 1"/>
          <p:cNvSpPr>
            <a:spLocks noGrp="1"/>
          </p:cNvSpPr>
          <p:nvPr>
            <p:ph type="title"/>
          </p:nvPr>
        </p:nvSpPr>
        <p:spPr/>
        <p:txBody>
          <a:bodyPr/>
          <a:lstStyle/>
          <a:p>
            <a:r>
              <a:rPr lang="en-US" b="1" i="1" dirty="0" smtClean="0">
                <a:solidFill>
                  <a:schemeClr val="accent6">
                    <a:lumMod val="20000"/>
                    <a:lumOff val="80000"/>
                  </a:schemeClr>
                </a:solidFill>
              </a:rPr>
              <a:t>#Pinwheel   #Greatchildhoods</a:t>
            </a:r>
            <a:endParaRPr lang="en-US" dirty="0">
              <a:solidFill>
                <a:schemeClr val="accent6">
                  <a:lumMod val="20000"/>
                  <a:lumOff val="8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184018"/>
            <a:ext cx="2337200" cy="1516669"/>
          </a:xfrm>
          <a:prstGeom prst="rect">
            <a:avLst/>
          </a:prstGeom>
        </p:spPr>
      </p:pic>
    </p:spTree>
    <p:extLst>
      <p:ext uri="{BB962C8B-B14F-4D97-AF65-F5344CB8AC3E}">
        <p14:creationId xmlns:p14="http://schemas.microsoft.com/office/powerpoint/2010/main" val="335980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1" y="2438400"/>
            <a:ext cx="5943599" cy="2590800"/>
          </a:xfrm>
        </p:spPr>
        <p:txBody>
          <a:bodyPr>
            <a:normAutofit/>
          </a:bodyPr>
          <a:lstStyle/>
          <a:p>
            <a:pPr marL="0" indent="0">
              <a:buNone/>
            </a:pPr>
            <a:r>
              <a:rPr lang="en-US" dirty="0" smtClean="0"/>
              <a:t>Want more info? Check us out on Facebook!</a:t>
            </a:r>
          </a:p>
          <a:p>
            <a:r>
              <a:rPr lang="en-US" dirty="0" smtClean="0"/>
              <a:t>Contact us!  Chris Lolley</a:t>
            </a:r>
          </a:p>
          <a:p>
            <a:pPr marL="1828800" lvl="4" indent="0">
              <a:buNone/>
            </a:pPr>
            <a:r>
              <a:rPr lang="en-US" dirty="0" smtClean="0"/>
              <a:t>(850) 921-3271 - cell</a:t>
            </a:r>
          </a:p>
          <a:p>
            <a:pPr lvl="4"/>
            <a:r>
              <a:rPr lang="en-US" dirty="0" smtClean="0">
                <a:hlinkClick r:id="rId2"/>
              </a:rPr>
              <a:t>clolley@ounce.org</a:t>
            </a:r>
            <a:endParaRPr lang="en-US" dirty="0" smtClean="0"/>
          </a:p>
          <a:p>
            <a:pPr marL="0" indent="0">
              <a:buNone/>
            </a:pPr>
            <a:r>
              <a:rPr lang="en-US" dirty="0" smtClean="0"/>
              <a:t>		Jennifer Hartshorne: </a:t>
            </a:r>
          </a:p>
          <a:p>
            <a:pPr marL="0" indent="0">
              <a:buNone/>
            </a:pPr>
            <a:r>
              <a:rPr lang="en-US" sz="2000" dirty="0"/>
              <a:t>	</a:t>
            </a:r>
            <a:r>
              <a:rPr lang="en-US" sz="2000" dirty="0" smtClean="0"/>
              <a:t>	(850) 921-4494, ext. 209</a:t>
            </a:r>
          </a:p>
          <a:p>
            <a:pPr lvl="4"/>
            <a:r>
              <a:rPr lang="en-US" dirty="0"/>
              <a:t> </a:t>
            </a:r>
            <a:r>
              <a:rPr lang="en-US" dirty="0" smtClean="0">
                <a:hlinkClick r:id="rId3"/>
              </a:rPr>
              <a:t>jhartshorne@ounce.org</a:t>
            </a:r>
            <a:r>
              <a:rPr lang="en-US" dirty="0" smtClean="0"/>
              <a:t> </a:t>
            </a:r>
            <a:endParaRPr lang="en-US" dirty="0"/>
          </a:p>
          <a:p>
            <a:pPr lvl="4"/>
            <a:endParaRPr lang="en-US" dirty="0" smtClean="0"/>
          </a:p>
          <a:p>
            <a:endParaRPr lang="en-US" dirty="0"/>
          </a:p>
        </p:txBody>
      </p:sp>
      <p:sp>
        <p:nvSpPr>
          <p:cNvPr id="2" name="Title 1"/>
          <p:cNvSpPr>
            <a:spLocks noGrp="1"/>
          </p:cNvSpPr>
          <p:nvPr>
            <p:ph type="title"/>
          </p:nvPr>
        </p:nvSpPr>
        <p:spPr/>
        <p:txBody>
          <a:bodyPr/>
          <a:lstStyle/>
          <a:p>
            <a:r>
              <a:rPr lang="en-US" b="1" i="1" dirty="0" smtClean="0">
                <a:solidFill>
                  <a:schemeClr val="accent6">
                    <a:lumMod val="20000"/>
                    <a:lumOff val="80000"/>
                  </a:schemeClr>
                </a:solidFill>
              </a:rPr>
              <a:t>#</a:t>
            </a:r>
            <a:r>
              <a:rPr lang="en-US" b="1" i="1" dirty="0" err="1" smtClean="0">
                <a:solidFill>
                  <a:schemeClr val="accent6">
                    <a:lumMod val="20000"/>
                    <a:lumOff val="80000"/>
                  </a:schemeClr>
                </a:solidFill>
              </a:rPr>
              <a:t>PinwheelsforPrevention</a:t>
            </a:r>
            <a:endParaRPr lang="en-US" dirty="0">
              <a:solidFill>
                <a:schemeClr val="accent6">
                  <a:lumMod val="20000"/>
                  <a:lumOff val="8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334000"/>
            <a:ext cx="7434470" cy="1187450"/>
          </a:xfrm>
          <a:prstGeom prst="rect">
            <a:avLst/>
          </a:prstGeom>
        </p:spPr>
      </p:pic>
    </p:spTree>
    <p:extLst>
      <p:ext uri="{BB962C8B-B14F-4D97-AF65-F5344CB8AC3E}">
        <p14:creationId xmlns:p14="http://schemas.microsoft.com/office/powerpoint/2010/main" val="2715118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1474</TotalTime>
  <Words>1221</Words>
  <Application>Microsoft Office PowerPoint</Application>
  <PresentationFormat>On-screen Show (4:3)</PresentationFormat>
  <Paragraphs>63</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Waveform</vt:lpstr>
      <vt:lpstr> 2019 CAP Month Planning Call  #CAPmonth   #Greatchildhoods   </vt:lpstr>
      <vt:lpstr>Frameworks' Recommendations</vt:lpstr>
      <vt:lpstr> (4) Core Campaign Elements</vt:lpstr>
      <vt:lpstr>Sample Campaign Messages</vt:lpstr>
      <vt:lpstr>How to: Spread the Word </vt:lpstr>
      <vt:lpstr>Florida Focus</vt:lpstr>
      <vt:lpstr>#Pinwheel   #Greatchildhoods</vt:lpstr>
      <vt:lpstr>#PinwheelsforPrevention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#Pinwheel   #Greatchildhoods</dc:title>
  <dc:creator>Chris Lolley</dc:creator>
  <cp:lastModifiedBy>Chris Lolley</cp:lastModifiedBy>
  <cp:revision>40</cp:revision>
  <dcterms:created xsi:type="dcterms:W3CDTF">2016-02-01T16:58:17Z</dcterms:created>
  <dcterms:modified xsi:type="dcterms:W3CDTF">2019-02-05T13:47:03Z</dcterms:modified>
</cp:coreProperties>
</file>